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71310" y="3897630"/>
            <a:ext cx="2470785" cy="2661285"/>
          </a:xfrm>
          <a:custGeom>
            <a:avLst/>
            <a:gdLst/>
            <a:ahLst/>
            <a:cxnLst/>
            <a:rect l="l" t="t" r="r" b="b"/>
            <a:pathLst>
              <a:path w="2470784" h="2661284">
                <a:moveTo>
                  <a:pt x="2470785" y="0"/>
                </a:moveTo>
                <a:lnTo>
                  <a:pt x="1714500" y="756285"/>
                </a:lnTo>
              </a:path>
              <a:path w="2470784" h="2661284">
                <a:moveTo>
                  <a:pt x="2470404" y="190500"/>
                </a:moveTo>
                <a:lnTo>
                  <a:pt x="0" y="266095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70470" y="416433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244" y="0"/>
                </a:moveTo>
                <a:lnTo>
                  <a:pt x="0" y="157126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96200" y="4038600"/>
            <a:ext cx="1443990" cy="1504950"/>
          </a:xfrm>
          <a:custGeom>
            <a:avLst/>
            <a:gdLst/>
            <a:ahLst/>
            <a:cxnLst/>
            <a:rect l="l" t="t" r="r" b="b"/>
            <a:pathLst>
              <a:path w="1443990" h="1504950">
                <a:moveTo>
                  <a:pt x="1441323" y="0"/>
                </a:moveTo>
                <a:lnTo>
                  <a:pt x="0" y="1441323"/>
                </a:lnTo>
              </a:path>
              <a:path w="1443990" h="1504950">
                <a:moveTo>
                  <a:pt x="1443481" y="457200"/>
                </a:moveTo>
                <a:lnTo>
                  <a:pt x="396240" y="1504442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6420" y="3360420"/>
            <a:ext cx="5684520" cy="2895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71310" y="3897630"/>
            <a:ext cx="2470785" cy="2661285"/>
          </a:xfrm>
          <a:custGeom>
            <a:avLst/>
            <a:gdLst/>
            <a:ahLst/>
            <a:cxnLst/>
            <a:rect l="l" t="t" r="r" b="b"/>
            <a:pathLst>
              <a:path w="2470784" h="2661284">
                <a:moveTo>
                  <a:pt x="2470785" y="0"/>
                </a:moveTo>
                <a:lnTo>
                  <a:pt x="1714500" y="756285"/>
                </a:lnTo>
              </a:path>
              <a:path w="2470784" h="2661284">
                <a:moveTo>
                  <a:pt x="2470404" y="190500"/>
                </a:moveTo>
                <a:lnTo>
                  <a:pt x="0" y="266095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70470" y="416433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244" y="0"/>
                </a:moveTo>
                <a:lnTo>
                  <a:pt x="0" y="157126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96200" y="4038600"/>
            <a:ext cx="1443990" cy="1504950"/>
          </a:xfrm>
          <a:custGeom>
            <a:avLst/>
            <a:gdLst/>
            <a:ahLst/>
            <a:cxnLst/>
            <a:rect l="l" t="t" r="r" b="b"/>
            <a:pathLst>
              <a:path w="1443990" h="1504950">
                <a:moveTo>
                  <a:pt x="1441323" y="0"/>
                </a:moveTo>
                <a:lnTo>
                  <a:pt x="0" y="1441323"/>
                </a:lnTo>
              </a:path>
              <a:path w="1443990" h="1504950">
                <a:moveTo>
                  <a:pt x="1443481" y="457200"/>
                </a:moveTo>
                <a:lnTo>
                  <a:pt x="396240" y="1504442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3285" y="1373124"/>
            <a:ext cx="4977130" cy="167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372" y="1269682"/>
            <a:ext cx="7533640" cy="4727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29429" y="1170051"/>
            <a:ext cx="4829810" cy="4999990"/>
            <a:chOff x="4329429" y="1170051"/>
            <a:chExt cx="4829810" cy="4999990"/>
          </a:xfrm>
        </p:grpSpPr>
        <p:sp>
          <p:nvSpPr>
            <p:cNvPr id="4" name="object 4"/>
            <p:cNvSpPr/>
            <p:nvPr/>
          </p:nvSpPr>
          <p:spPr>
            <a:xfrm>
              <a:off x="6012179" y="1176401"/>
              <a:ext cx="3131820" cy="3131820"/>
            </a:xfrm>
            <a:custGeom>
              <a:avLst/>
              <a:gdLst/>
              <a:ahLst/>
              <a:cxnLst/>
              <a:rect l="l" t="t" r="r" b="b"/>
              <a:pathLst>
                <a:path w="3131820" h="3131820">
                  <a:moveTo>
                    <a:pt x="3131819" y="0"/>
                  </a:moveTo>
                  <a:lnTo>
                    <a:pt x="0" y="313181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35779" y="1355343"/>
              <a:ext cx="4808220" cy="4808855"/>
            </a:xfrm>
            <a:custGeom>
              <a:avLst/>
              <a:gdLst/>
              <a:ahLst/>
              <a:cxnLst/>
              <a:rect l="l" t="t" r="r" b="b"/>
              <a:pathLst>
                <a:path w="4808220" h="4808855">
                  <a:moveTo>
                    <a:pt x="4808220" y="0"/>
                  </a:moveTo>
                  <a:lnTo>
                    <a:pt x="0" y="4808232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27319" y="1470659"/>
              <a:ext cx="3912235" cy="3912235"/>
            </a:xfrm>
            <a:custGeom>
              <a:avLst/>
              <a:gdLst/>
              <a:ahLst/>
              <a:cxnLst/>
              <a:rect l="l" t="t" r="r" b="b"/>
              <a:pathLst>
                <a:path w="3912234" h="3912235">
                  <a:moveTo>
                    <a:pt x="3912107" y="0"/>
                  </a:moveTo>
                  <a:lnTo>
                    <a:pt x="0" y="391210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03519" y="1310639"/>
              <a:ext cx="3839845" cy="3888104"/>
            </a:xfrm>
            <a:custGeom>
              <a:avLst/>
              <a:gdLst/>
              <a:ahLst/>
              <a:cxnLst/>
              <a:rect l="l" t="t" r="r" b="b"/>
              <a:pathLst>
                <a:path w="3839845" h="3888104">
                  <a:moveTo>
                    <a:pt x="3839463" y="0"/>
                  </a:moveTo>
                  <a:lnTo>
                    <a:pt x="0" y="3839464"/>
                  </a:lnTo>
                </a:path>
                <a:path w="3839845" h="3888104">
                  <a:moveTo>
                    <a:pt x="3834383" y="457200"/>
                  </a:moveTo>
                  <a:lnTo>
                    <a:pt x="403859" y="3887724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68171" y="1887283"/>
            <a:ext cx="6606540" cy="12490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056130" marR="5080" indent="-2044064">
              <a:lnSpc>
                <a:spcPct val="100000"/>
              </a:lnSpc>
              <a:spcBef>
                <a:spcPts val="120"/>
              </a:spcBef>
            </a:pPr>
            <a:r>
              <a:rPr sz="4000" dirty="0"/>
              <a:t>Родителям</a:t>
            </a:r>
            <a:r>
              <a:rPr sz="4000" spc="-165" dirty="0"/>
              <a:t> </a:t>
            </a:r>
            <a:r>
              <a:rPr sz="4000" dirty="0"/>
              <a:t>о</a:t>
            </a:r>
            <a:r>
              <a:rPr sz="4000" spc="30" dirty="0"/>
              <a:t> </a:t>
            </a:r>
            <a:r>
              <a:rPr sz="4000" spc="-10" dirty="0"/>
              <a:t>внедрении </a:t>
            </a:r>
            <a:r>
              <a:rPr sz="4000" dirty="0"/>
              <a:t>ФОП</a:t>
            </a:r>
            <a:r>
              <a:rPr sz="4000" spc="-95" dirty="0"/>
              <a:t> </a:t>
            </a:r>
            <a:r>
              <a:rPr sz="4000" spc="-25" dirty="0"/>
              <a:t>ДО: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1909445" y="3107054"/>
            <a:ext cx="5524500" cy="1310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новая</a:t>
            </a:r>
            <a:r>
              <a:rPr sz="28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Georgia"/>
                <a:cs typeface="Georgia"/>
              </a:rPr>
              <a:t>федеральная</a:t>
            </a:r>
            <a:endParaRPr sz="280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образовательная</a:t>
            </a:r>
            <a:r>
              <a:rPr sz="2800" b="1" spc="-2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Georgia"/>
                <a:cs typeface="Georgia"/>
              </a:rPr>
              <a:t>программа </a:t>
            </a:r>
            <a:r>
              <a:rPr sz="2800" b="1" dirty="0">
                <a:solidFill>
                  <a:srgbClr val="FF0000"/>
                </a:solidFill>
                <a:latin typeface="Georgia"/>
                <a:cs typeface="Georgia"/>
              </a:rPr>
              <a:t>дошкольного</a:t>
            </a:r>
            <a:r>
              <a:rPr sz="2800" b="1" spc="-1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Georgia"/>
                <a:cs typeface="Georgia"/>
              </a:rPr>
              <a:t>образования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400" y="358457"/>
            <a:ext cx="74676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98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 err="1" smtClean="0">
                <a:latin typeface="Georgia"/>
                <a:cs typeface="Georgia"/>
              </a:rPr>
              <a:t>Муниципальное</a:t>
            </a:r>
            <a:r>
              <a:rPr lang="ru-RU" sz="1800" spc="-10" dirty="0" smtClean="0">
                <a:latin typeface="Georgia"/>
                <a:cs typeface="Georgia"/>
              </a:rPr>
              <a:t> бюджетное</a:t>
            </a:r>
            <a:r>
              <a:rPr sz="1800" spc="30" dirty="0" smtClean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дошкольное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10" dirty="0" err="1">
                <a:latin typeface="Georgia"/>
                <a:cs typeface="Georgia"/>
              </a:rPr>
              <a:t>образовательное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 err="1" smtClean="0">
                <a:latin typeface="Georgia"/>
                <a:cs typeface="Georgia"/>
              </a:rPr>
              <a:t>учреждение</a:t>
            </a:r>
            <a:r>
              <a:rPr sz="1800" spc="-85" dirty="0" smtClean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детский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dirty="0" err="1">
                <a:latin typeface="Georgia"/>
                <a:cs typeface="Georgia"/>
              </a:rPr>
              <a:t>сад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lang="ru-RU" sz="1800" dirty="0" smtClean="0">
                <a:latin typeface="Georgia"/>
                <a:cs typeface="Georgia"/>
              </a:rPr>
              <a:t>«Антошка»</a:t>
            </a:r>
            <a:r>
              <a:rPr lang="ru-RU" sz="1800" spc="-10" dirty="0" smtClean="0">
                <a:latin typeface="Georgia"/>
                <a:cs typeface="Georgia"/>
              </a:rPr>
              <a:t> с.Федчевка Ивнянского района Белгородской области</a:t>
            </a:r>
            <a:endParaRPr sz="1800" dirty="0">
              <a:latin typeface="Georgia"/>
              <a:cs typeface="Georg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59" y="4785359"/>
            <a:ext cx="4320540" cy="18135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796665" y="4960048"/>
            <a:ext cx="4953000" cy="1867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559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Подготовила:</a:t>
            </a:r>
            <a:endParaRPr sz="1800" dirty="0">
              <a:latin typeface="Times New Roman"/>
              <a:cs typeface="Times New Roman"/>
            </a:endParaRPr>
          </a:p>
          <a:p>
            <a:pPr marL="1585595">
              <a:lnSpc>
                <a:spcPct val="100000"/>
              </a:lnSpc>
              <a:spcBef>
                <a:spcPts val="5"/>
              </a:spcBef>
            </a:pPr>
            <a:r>
              <a:rPr lang="ru-RU" sz="1800" b="1" dirty="0" smtClean="0">
                <a:latin typeface="Times New Roman"/>
                <a:cs typeface="Times New Roman"/>
              </a:rPr>
              <a:t>Заведующий </a:t>
            </a:r>
            <a:endParaRPr sz="1800" dirty="0">
              <a:latin typeface="Times New Roman"/>
              <a:cs typeface="Times New Roman"/>
            </a:endParaRPr>
          </a:p>
          <a:p>
            <a:pPr marL="1585595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Картамышева Галина Николаевна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 smtClean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7519" y="204406"/>
            <a:ext cx="4906645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u="sng" dirty="0">
                <a:uFill>
                  <a:solidFill>
                    <a:srgbClr val="FF0000"/>
                  </a:solidFill>
                </a:uFill>
              </a:rPr>
              <a:t>Уважаемые</a:t>
            </a:r>
            <a:r>
              <a:rPr sz="3150" u="sng" spc="2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3150" u="sng" spc="-10" dirty="0">
                <a:uFill>
                  <a:solidFill>
                    <a:srgbClr val="FF0000"/>
                  </a:solidFill>
                </a:uFill>
              </a:rPr>
              <a:t>родители!</a:t>
            </a:r>
            <a:endParaRPr sz="3150"/>
          </a:p>
        </p:txBody>
      </p:sp>
      <p:sp>
        <p:nvSpPr>
          <p:cNvPr id="3" name="object 3"/>
          <p:cNvSpPr txBox="1"/>
          <p:nvPr/>
        </p:nvSpPr>
        <p:spPr>
          <a:xfrm>
            <a:off x="592455" y="1000569"/>
            <a:ext cx="8228965" cy="289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95"/>
              </a:spcBef>
            </a:pPr>
            <a:r>
              <a:rPr sz="1600" dirty="0">
                <a:latin typeface="Georgia"/>
                <a:cs typeface="Georgia"/>
              </a:rPr>
              <a:t>С</a:t>
            </a:r>
            <a:r>
              <a:rPr sz="1600" spc="220" dirty="0">
                <a:latin typeface="Georgia"/>
                <a:cs typeface="Georgia"/>
              </a:rPr>
              <a:t> </a:t>
            </a:r>
            <a:r>
              <a:rPr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1</a:t>
            </a:r>
            <a:r>
              <a:rPr sz="1600" b="1" u="heavy" spc="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сентября</a:t>
            </a:r>
            <a:r>
              <a:rPr sz="1600" b="1" u="heavy" spc="20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2023</a:t>
            </a:r>
            <a:r>
              <a:rPr sz="1600" b="1" u="heavy" spc="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года</a:t>
            </a:r>
            <a:r>
              <a:rPr sz="1600" b="1" u="heavy" spc="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все</a:t>
            </a:r>
            <a:r>
              <a:rPr sz="1600" spc="2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дошкольные</a:t>
            </a:r>
            <a:r>
              <a:rPr sz="1600" spc="2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учреждения</a:t>
            </a:r>
            <a:r>
              <a:rPr sz="1600" spc="204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переходят</a:t>
            </a:r>
            <a:r>
              <a:rPr sz="1600" spc="2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работу</a:t>
            </a:r>
            <a:r>
              <a:rPr sz="1600" spc="17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по</a:t>
            </a:r>
            <a:r>
              <a:rPr sz="1600" spc="204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новой </a:t>
            </a:r>
            <a:r>
              <a:rPr sz="1600" dirty="0">
                <a:latin typeface="Georgia"/>
                <a:cs typeface="Georgia"/>
              </a:rPr>
              <a:t>федеральной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образовательной</a:t>
            </a:r>
            <a:r>
              <a:rPr sz="1600" spc="-10" dirty="0">
                <a:latin typeface="Georgia"/>
                <a:cs typeface="Georgia"/>
              </a:rPr>
              <a:t> программе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дошкольного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образования(ФОП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20" dirty="0">
                <a:latin typeface="Georgia"/>
                <a:cs typeface="Georgia"/>
              </a:rPr>
              <a:t>ДО).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600">
              <a:latin typeface="Georgia"/>
              <a:cs typeface="Georgia"/>
            </a:endParaRPr>
          </a:p>
          <a:p>
            <a:pPr marL="561340" marR="574675" algn="ctr">
              <a:lnSpc>
                <a:spcPct val="154100"/>
              </a:lnSpc>
              <a:tabLst>
                <a:tab pos="3052445" algn="l"/>
              </a:tabLst>
            </a:pPr>
            <a:r>
              <a:rPr sz="195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ФЕДЕРАЛЬНАЯ</a:t>
            </a:r>
            <a:r>
              <a:rPr sz="1950" b="1" u="sng" spc="3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95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ОБРАЗОВАТЕЛЬНАЯ</a:t>
            </a:r>
            <a:r>
              <a:rPr sz="1950" b="1" u="sng" spc="3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95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ПРОГРАММА</a:t>
            </a:r>
            <a:r>
              <a:rPr sz="1950" b="1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95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ДОШКОЛЬНОГО</a:t>
            </a:r>
            <a:r>
              <a:rPr sz="195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	</a:t>
            </a:r>
            <a:r>
              <a:rPr sz="195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ОБРАЗОВАНИЯ</a:t>
            </a:r>
            <a:endParaRPr sz="1950">
              <a:latin typeface="Georgia"/>
              <a:cs typeface="Georgia"/>
            </a:endParaRPr>
          </a:p>
          <a:p>
            <a:pPr marR="1270" algn="ctr">
              <a:lnSpc>
                <a:spcPct val="100000"/>
              </a:lnSpc>
              <a:spcBef>
                <a:spcPts val="1175"/>
              </a:spcBef>
            </a:pPr>
            <a:r>
              <a:rPr sz="1600" dirty="0">
                <a:solidFill>
                  <a:srgbClr val="001F5F"/>
                </a:solidFill>
                <a:latin typeface="Georgia"/>
                <a:cs typeface="Georgia"/>
              </a:rPr>
              <a:t>–</a:t>
            </a:r>
            <a:r>
              <a:rPr sz="16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1F5F"/>
                </a:solidFill>
                <a:latin typeface="Georgia"/>
                <a:cs typeface="Georgia"/>
              </a:rPr>
              <a:t>это</a:t>
            </a:r>
            <a:r>
              <a:rPr sz="1800" spc="-6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Georgia"/>
                <a:cs typeface="Georgia"/>
              </a:rPr>
              <a:t>обязательный</a:t>
            </a:r>
            <a:r>
              <a:rPr sz="1800" b="1" dirty="0">
                <a:solidFill>
                  <a:srgbClr val="FF0000"/>
                </a:solidFill>
                <a:latin typeface="Georgia"/>
                <a:cs typeface="Georgia"/>
              </a:rPr>
              <a:t> для</a:t>
            </a:r>
            <a:r>
              <a:rPr sz="1800" b="1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eorgia"/>
                <a:cs typeface="Georgia"/>
              </a:rPr>
              <a:t>всех</a:t>
            </a:r>
            <a:r>
              <a:rPr sz="1800" b="1" spc="-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eorgia"/>
                <a:cs typeface="Georgia"/>
              </a:rPr>
              <a:t>детских</a:t>
            </a:r>
            <a:r>
              <a:rPr sz="1800" b="1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eorgia"/>
                <a:cs typeface="Georgia"/>
              </a:rPr>
              <a:t>садов</a:t>
            </a:r>
            <a:r>
              <a:rPr sz="1800" b="1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Georgia"/>
                <a:cs typeface="Georgia"/>
              </a:rPr>
              <a:t>документ</a:t>
            </a:r>
            <a:endParaRPr sz="1800">
              <a:latin typeface="Georgia"/>
              <a:cs typeface="Georgia"/>
            </a:endParaRPr>
          </a:p>
          <a:p>
            <a:pPr marR="3810" algn="ctr">
              <a:lnSpc>
                <a:spcPct val="100000"/>
              </a:lnSpc>
              <a:spcBef>
                <a:spcPts val="1175"/>
              </a:spcBef>
            </a:pPr>
            <a:r>
              <a:rPr sz="1950" dirty="0">
                <a:latin typeface="Georgia"/>
                <a:cs typeface="Georgia"/>
              </a:rPr>
              <a:t>утвержден</a:t>
            </a:r>
            <a:r>
              <a:rPr sz="1950" spc="17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Приказом</a:t>
            </a:r>
            <a:r>
              <a:rPr sz="1950" spc="10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Минпросвещения</a:t>
            </a:r>
            <a:r>
              <a:rPr sz="1950" spc="17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от</a:t>
            </a:r>
            <a:r>
              <a:rPr sz="1950" spc="1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25.11</a:t>
            </a:r>
            <a:r>
              <a:rPr sz="1950" spc="16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2022г.</a:t>
            </a:r>
            <a:r>
              <a:rPr sz="1950" spc="19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№</a:t>
            </a:r>
            <a:r>
              <a:rPr sz="1950" spc="90" dirty="0">
                <a:latin typeface="Georgia"/>
                <a:cs typeface="Georgia"/>
              </a:rPr>
              <a:t> </a:t>
            </a:r>
            <a:r>
              <a:rPr sz="1950" spc="-10" dirty="0">
                <a:latin typeface="Georgia"/>
                <a:cs typeface="Georgia"/>
              </a:rPr>
              <a:t>1028.</a:t>
            </a:r>
            <a:endParaRPr sz="195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455" y="4300537"/>
            <a:ext cx="4278630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13740" algn="l"/>
                <a:tab pos="1202055" algn="l"/>
                <a:tab pos="2445385" algn="l"/>
                <a:tab pos="3345179" algn="l"/>
                <a:tab pos="3840479" algn="l"/>
              </a:tabLst>
            </a:pPr>
            <a:r>
              <a:rPr sz="1600" b="1" spc="-25" dirty="0">
                <a:solidFill>
                  <a:srgbClr val="001F5F"/>
                </a:solidFill>
                <a:latin typeface="Georgia"/>
                <a:cs typeface="Georgia"/>
              </a:rPr>
              <a:t>ФОП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	</a:t>
            </a:r>
            <a:r>
              <a:rPr sz="1600" b="1" spc="-25" dirty="0">
                <a:solidFill>
                  <a:srgbClr val="001F5F"/>
                </a:solidFill>
                <a:latin typeface="Georgia"/>
                <a:cs typeface="Georgia"/>
              </a:rPr>
              <a:t>ДО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	</a:t>
            </a:r>
            <a:r>
              <a:rPr sz="1600" spc="-10" dirty="0">
                <a:latin typeface="Georgia"/>
                <a:cs typeface="Georgia"/>
              </a:rPr>
              <a:t>определяет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10" dirty="0">
                <a:latin typeface="Georgia"/>
                <a:cs typeface="Georgia"/>
              </a:rPr>
              <a:t>единый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25" dirty="0">
                <a:latin typeface="Georgia"/>
                <a:cs typeface="Georgia"/>
              </a:rPr>
              <a:t>для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20" dirty="0">
                <a:latin typeface="Georgia"/>
                <a:cs typeface="Georgia"/>
              </a:rPr>
              <a:t>всей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0625" y="4181792"/>
            <a:ext cx="246824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5080" indent="-38100">
              <a:lnSpc>
                <a:spcPct val="150100"/>
              </a:lnSpc>
              <a:spcBef>
                <a:spcPts val="95"/>
              </a:spcBef>
              <a:tabLst>
                <a:tab pos="828040" algn="l"/>
                <a:tab pos="850900" algn="l"/>
                <a:tab pos="1819910" algn="l"/>
              </a:tabLst>
            </a:pPr>
            <a:r>
              <a:rPr sz="1600" spc="-10" dirty="0">
                <a:latin typeface="Georgia"/>
                <a:cs typeface="Georgia"/>
              </a:rPr>
              <a:t>страны</a:t>
            </a:r>
            <a:r>
              <a:rPr sz="1600" dirty="0">
                <a:latin typeface="Georgia"/>
                <a:cs typeface="Georgia"/>
              </a:rPr>
              <a:t>		</a:t>
            </a:r>
            <a:r>
              <a:rPr sz="1600" spc="-10" dirty="0">
                <a:latin typeface="Georgia"/>
                <a:cs typeface="Georgia"/>
              </a:rPr>
              <a:t>базовый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10" dirty="0">
                <a:latin typeface="Georgia"/>
                <a:cs typeface="Georgia"/>
              </a:rPr>
              <a:t>объем, части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10" dirty="0">
                <a:latin typeface="Georgia"/>
                <a:cs typeface="Georgia"/>
              </a:rPr>
              <a:t>образовательной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1331" y="4181792"/>
            <a:ext cx="122491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125" marR="5080" indent="-99060">
              <a:lnSpc>
                <a:spcPct val="1501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содержание, программы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455" y="4546796"/>
            <a:ext cx="1330960" cy="75946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spc="-10" dirty="0">
                <a:latin typeface="Georgia"/>
                <a:cs typeface="Georgia"/>
              </a:rPr>
              <a:t>планируемые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spc="-10" dirty="0">
                <a:latin typeface="Georgia"/>
                <a:cs typeface="Georgia"/>
              </a:rPr>
              <a:t>дошкольного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6764" y="4546796"/>
            <a:ext cx="6767195" cy="75946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065"/>
              </a:spcBef>
              <a:tabLst>
                <a:tab pos="1438275" algn="l"/>
              </a:tabLst>
            </a:pPr>
            <a:r>
              <a:rPr sz="1600" spc="-10" dirty="0">
                <a:latin typeface="Georgia"/>
                <a:cs typeface="Georgia"/>
              </a:rPr>
              <a:t>результаты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10" dirty="0">
                <a:latin typeface="Georgia"/>
                <a:cs typeface="Georgia"/>
              </a:rPr>
              <a:t>обязательной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1468755" algn="l"/>
                <a:tab pos="2453005" algn="l"/>
                <a:tab pos="3589020" algn="l"/>
                <a:tab pos="4534535" algn="l"/>
                <a:tab pos="5083810" algn="l"/>
              </a:tabLst>
            </a:pPr>
            <a:r>
              <a:rPr sz="1600" spc="-10" dirty="0">
                <a:latin typeface="Georgia"/>
                <a:cs typeface="Georgia"/>
              </a:rPr>
              <a:t>образования,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10" dirty="0">
                <a:latin typeface="Georgia"/>
                <a:cs typeface="Georgia"/>
              </a:rPr>
              <a:t>которую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10" dirty="0">
                <a:latin typeface="Georgia"/>
                <a:cs typeface="Georgia"/>
              </a:rPr>
              <a:t>реализует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10" dirty="0">
                <a:latin typeface="Georgia"/>
                <a:cs typeface="Georgia"/>
              </a:rPr>
              <a:t>детский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20" dirty="0">
                <a:latin typeface="Georgia"/>
                <a:cs typeface="Georgia"/>
              </a:rPr>
              <a:t>сад.</a:t>
            </a:r>
            <a:r>
              <a:rPr sz="1600" dirty="0">
                <a:latin typeface="Georgia"/>
                <a:cs typeface="Georgia"/>
              </a:rPr>
              <a:t>	</a:t>
            </a:r>
            <a:r>
              <a:rPr sz="1600" spc="-10" dirty="0">
                <a:latin typeface="Georgia"/>
                <a:cs typeface="Georgia"/>
              </a:rPr>
              <a:t>Предусматривает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734" y="5356415"/>
            <a:ext cx="7402195" cy="60515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455"/>
              </a:spcBef>
            </a:pPr>
            <a:r>
              <a:rPr sz="1600" dirty="0">
                <a:latin typeface="Georgia"/>
                <a:cs typeface="Georgia"/>
              </a:rPr>
              <a:t>интеграцию</a:t>
            </a:r>
            <a:r>
              <a:rPr sz="1600" spc="-114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воспитания</a:t>
            </a:r>
            <a:r>
              <a:rPr sz="1600" spc="-8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и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обучения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</a:t>
            </a:r>
            <a:r>
              <a:rPr sz="1600" spc="1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едином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образовательном</a:t>
            </a:r>
            <a:r>
              <a:rPr sz="1600" spc="-9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процессе.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ФОП</a:t>
            </a:r>
            <a:r>
              <a:rPr sz="1600" b="1" spc="-6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1F5F"/>
                </a:solidFill>
                <a:latin typeface="Georgia"/>
                <a:cs typeface="Georgia"/>
              </a:rPr>
              <a:t>ДО</a:t>
            </a:r>
            <a:r>
              <a:rPr sz="1600" b="1" spc="38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заменяет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все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другие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программы,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действующие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на данный </a:t>
            </a:r>
            <a:r>
              <a:rPr sz="1600" spc="-10" dirty="0">
                <a:latin typeface="Georgia"/>
                <a:cs typeface="Georgia"/>
              </a:rPr>
              <a:t>момент.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592" y="1136332"/>
            <a:ext cx="7096125" cy="441642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64160" marR="250190" indent="-3175" algn="ctr">
              <a:lnSpc>
                <a:spcPct val="101699"/>
              </a:lnSpc>
              <a:spcBef>
                <a:spcPts val="65"/>
              </a:spcBef>
            </a:pPr>
            <a:r>
              <a:rPr sz="3150" b="1" dirty="0">
                <a:solidFill>
                  <a:srgbClr val="001F5F"/>
                </a:solidFill>
                <a:latin typeface="Calibri"/>
                <a:cs typeface="Calibri"/>
              </a:rPr>
              <a:t>ФОП</a:t>
            </a:r>
            <a:r>
              <a:rPr sz="315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должны</a:t>
            </a:r>
            <a:r>
              <a:rPr sz="3150" spc="5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соответствовать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все </a:t>
            </a:r>
            <a:r>
              <a:rPr sz="3150" dirty="0">
                <a:latin typeface="Calibri"/>
                <a:cs typeface="Calibri"/>
              </a:rPr>
              <a:t>программы</a:t>
            </a:r>
            <a:r>
              <a:rPr sz="3150" spc="11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во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всех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дошкольных </a:t>
            </a:r>
            <a:r>
              <a:rPr sz="3150" dirty="0">
                <a:latin typeface="Calibri"/>
                <a:cs typeface="Calibri"/>
              </a:rPr>
              <a:t>учреждениях</a:t>
            </a:r>
            <a:r>
              <a:rPr sz="3150" spc="6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с</a:t>
            </a:r>
            <a:r>
              <a:rPr sz="3150" spc="4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01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сентября</a:t>
            </a:r>
            <a:r>
              <a:rPr sz="3150" spc="12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2023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года.</a:t>
            </a:r>
            <a:endParaRPr sz="3150">
              <a:latin typeface="Calibri"/>
              <a:cs typeface="Calibri"/>
            </a:endParaRPr>
          </a:p>
          <a:p>
            <a:pPr marL="9525" algn="ctr">
              <a:lnSpc>
                <a:spcPct val="100000"/>
              </a:lnSpc>
              <a:spcBef>
                <a:spcPts val="65"/>
              </a:spcBef>
            </a:pPr>
            <a:r>
              <a:rPr sz="3150" b="1" dirty="0">
                <a:solidFill>
                  <a:srgbClr val="001F5F"/>
                </a:solidFill>
                <a:latin typeface="Calibri"/>
                <a:cs typeface="Calibri"/>
              </a:rPr>
              <a:t>ФОП</a:t>
            </a:r>
            <a:r>
              <a:rPr sz="315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50" b="1" dirty="0">
                <a:solidFill>
                  <a:srgbClr val="001F5F"/>
                </a:solidFill>
                <a:latin typeface="Calibri"/>
                <a:cs typeface="Calibri"/>
              </a:rPr>
              <a:t>ДО</a:t>
            </a:r>
            <a:r>
              <a:rPr sz="315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и</a:t>
            </a:r>
            <a:r>
              <a:rPr sz="3150" spc="3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Федеральный</a:t>
            </a:r>
            <a:endParaRPr sz="3150">
              <a:latin typeface="Calibri"/>
              <a:cs typeface="Calibri"/>
            </a:endParaRPr>
          </a:p>
          <a:p>
            <a:pPr marL="12065" marR="5080" algn="ctr">
              <a:lnSpc>
                <a:spcPct val="101699"/>
              </a:lnSpc>
            </a:pPr>
            <a:r>
              <a:rPr sz="3150" dirty="0">
                <a:latin typeface="Calibri"/>
                <a:cs typeface="Calibri"/>
              </a:rPr>
              <a:t>образовательный</a:t>
            </a:r>
            <a:r>
              <a:rPr sz="3150" spc="16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стандарт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дошкольного </a:t>
            </a:r>
            <a:r>
              <a:rPr sz="3150" dirty="0">
                <a:latin typeface="Calibri"/>
                <a:cs typeface="Calibri"/>
              </a:rPr>
              <a:t>образования</a:t>
            </a:r>
            <a:r>
              <a:rPr sz="3150" spc="17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станет</a:t>
            </a:r>
            <a:r>
              <a:rPr sz="3150" spc="3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основой</a:t>
            </a:r>
            <a:r>
              <a:rPr sz="3150" spc="8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для </a:t>
            </a:r>
            <a:r>
              <a:rPr sz="3150" dirty="0">
                <a:latin typeface="Calibri"/>
                <a:cs typeface="Calibri"/>
              </a:rPr>
              <a:t>разработки</a:t>
            </a:r>
            <a:r>
              <a:rPr sz="3150" spc="10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и</a:t>
            </a:r>
            <a:r>
              <a:rPr sz="3150" spc="5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утверждения</a:t>
            </a:r>
            <a:endParaRPr sz="3150">
              <a:latin typeface="Calibri"/>
              <a:cs typeface="Calibri"/>
            </a:endParaRPr>
          </a:p>
          <a:p>
            <a:pPr marL="980440" marR="953769" algn="ctr">
              <a:lnSpc>
                <a:spcPct val="101699"/>
              </a:lnSpc>
              <a:spcBef>
                <a:spcPts val="5"/>
              </a:spcBef>
            </a:pPr>
            <a:r>
              <a:rPr sz="3150" dirty="0">
                <a:latin typeface="Calibri"/>
                <a:cs typeface="Calibri"/>
              </a:rPr>
              <a:t>образовательных</a:t>
            </a:r>
            <a:r>
              <a:rPr sz="3150" spc="254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программ</a:t>
            </a:r>
            <a:r>
              <a:rPr sz="3150" spc="140" dirty="0">
                <a:latin typeface="Calibri"/>
                <a:cs typeface="Calibri"/>
              </a:rPr>
              <a:t> </a:t>
            </a:r>
            <a:r>
              <a:rPr sz="3150" spc="-50" dirty="0">
                <a:latin typeface="Calibri"/>
                <a:cs typeface="Calibri"/>
              </a:rPr>
              <a:t>в </a:t>
            </a:r>
            <a:r>
              <a:rPr sz="3150" dirty="0">
                <a:latin typeface="Calibri"/>
                <a:cs typeface="Calibri"/>
              </a:rPr>
              <a:t>дошкольных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учреждениях.</a:t>
            </a:r>
            <a:endParaRPr sz="3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62" y="3769042"/>
            <a:ext cx="7501890" cy="30435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70"/>
              </a:spcBef>
            </a:pPr>
            <a:r>
              <a:rPr sz="1950" dirty="0">
                <a:latin typeface="Georgia"/>
                <a:cs typeface="Georgia"/>
              </a:rPr>
              <a:t>«Мы</a:t>
            </a:r>
            <a:r>
              <a:rPr sz="1950" spc="18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разрабатываем</a:t>
            </a:r>
            <a:r>
              <a:rPr sz="1950" spc="24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такую</a:t>
            </a:r>
            <a:r>
              <a:rPr sz="1950" spc="18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программу,</a:t>
            </a:r>
            <a:r>
              <a:rPr sz="1950" spc="22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я,</a:t>
            </a:r>
            <a:r>
              <a:rPr sz="1950" spc="18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наверно,</a:t>
            </a:r>
            <a:r>
              <a:rPr sz="1950" spc="18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впервые</a:t>
            </a:r>
            <a:r>
              <a:rPr sz="1950" spc="175" dirty="0">
                <a:latin typeface="Georgia"/>
                <a:cs typeface="Georgia"/>
              </a:rPr>
              <a:t> </a:t>
            </a:r>
            <a:r>
              <a:rPr sz="1950" spc="-25" dirty="0">
                <a:latin typeface="Georgia"/>
                <a:cs typeface="Georgia"/>
              </a:rPr>
              <a:t>об </a:t>
            </a:r>
            <a:r>
              <a:rPr sz="1950" dirty="0">
                <a:latin typeface="Georgia"/>
                <a:cs typeface="Georgia"/>
              </a:rPr>
              <a:t>этом</a:t>
            </a:r>
            <a:r>
              <a:rPr sz="1950" spc="37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скажу,</a:t>
            </a:r>
            <a:r>
              <a:rPr sz="1950" spc="43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помощи</a:t>
            </a:r>
            <a:r>
              <a:rPr sz="1950" spc="33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родителям,</a:t>
            </a:r>
            <a:r>
              <a:rPr sz="1950" spc="44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у</a:t>
            </a:r>
            <a:r>
              <a:rPr sz="1950" spc="40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которых</a:t>
            </a:r>
            <a:r>
              <a:rPr sz="1950" spc="37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родился</a:t>
            </a:r>
            <a:r>
              <a:rPr sz="1950" spc="409" dirty="0">
                <a:latin typeface="Georgia"/>
                <a:cs typeface="Georgia"/>
              </a:rPr>
              <a:t> </a:t>
            </a:r>
            <a:r>
              <a:rPr sz="1950" spc="-10" dirty="0">
                <a:latin typeface="Georgia"/>
                <a:cs typeface="Georgia"/>
              </a:rPr>
              <a:t>ребенок, </a:t>
            </a:r>
            <a:r>
              <a:rPr sz="1950" dirty="0">
                <a:latin typeface="Georgia"/>
                <a:cs typeface="Georgia"/>
              </a:rPr>
              <a:t>именно</a:t>
            </a:r>
            <a:r>
              <a:rPr sz="1950" spc="42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с</a:t>
            </a:r>
            <a:r>
              <a:rPr sz="1950" spc="41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точки</a:t>
            </a:r>
            <a:r>
              <a:rPr sz="1950" spc="39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зрения</a:t>
            </a:r>
            <a:r>
              <a:rPr sz="1950" spc="409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того,</a:t>
            </a:r>
            <a:r>
              <a:rPr sz="1950" spc="43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как</a:t>
            </a:r>
            <a:r>
              <a:rPr sz="1950" spc="40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его</a:t>
            </a:r>
            <a:r>
              <a:rPr sz="1950" spc="43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воспитывать.</a:t>
            </a:r>
            <a:r>
              <a:rPr sz="1950" spc="42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Ребенок</a:t>
            </a:r>
            <a:r>
              <a:rPr sz="1950" spc="400" dirty="0">
                <a:latin typeface="Georgia"/>
                <a:cs typeface="Georgia"/>
              </a:rPr>
              <a:t> </a:t>
            </a:r>
            <a:r>
              <a:rPr sz="1950" spc="-50" dirty="0">
                <a:latin typeface="Georgia"/>
                <a:cs typeface="Georgia"/>
              </a:rPr>
              <a:t>в </a:t>
            </a:r>
            <a:r>
              <a:rPr sz="1950" dirty="0">
                <a:latin typeface="Georgia"/>
                <a:cs typeface="Georgia"/>
              </a:rPr>
              <a:t>дошкольном</a:t>
            </a:r>
            <a:r>
              <a:rPr sz="1950" spc="265" dirty="0">
                <a:latin typeface="Georgia"/>
                <a:cs typeface="Georgia"/>
              </a:rPr>
              <a:t>  </a:t>
            </a:r>
            <a:r>
              <a:rPr sz="1950" dirty="0">
                <a:latin typeface="Georgia"/>
                <a:cs typeface="Georgia"/>
              </a:rPr>
              <a:t>детстве</a:t>
            </a:r>
            <a:r>
              <a:rPr sz="1950" spc="240" dirty="0">
                <a:latin typeface="Georgia"/>
                <a:cs typeface="Georgia"/>
              </a:rPr>
              <a:t>  </a:t>
            </a:r>
            <a:r>
              <a:rPr sz="1950" dirty="0">
                <a:latin typeface="Georgia"/>
                <a:cs typeface="Georgia"/>
              </a:rPr>
              <a:t>должен</a:t>
            </a:r>
            <a:r>
              <a:rPr sz="1950" spc="204" dirty="0">
                <a:latin typeface="Georgia"/>
                <a:cs typeface="Georgia"/>
              </a:rPr>
              <a:t>  </a:t>
            </a:r>
            <a:r>
              <a:rPr sz="1950" dirty="0">
                <a:latin typeface="Georgia"/>
                <a:cs typeface="Georgia"/>
              </a:rPr>
              <a:t>максимально</a:t>
            </a:r>
            <a:r>
              <a:rPr sz="1950" spc="220" dirty="0">
                <a:latin typeface="Georgia"/>
                <a:cs typeface="Georgia"/>
              </a:rPr>
              <a:t>  </a:t>
            </a:r>
            <a:r>
              <a:rPr sz="1950" dirty="0">
                <a:latin typeface="Georgia"/>
                <a:cs typeface="Georgia"/>
              </a:rPr>
              <a:t>развиваться,</a:t>
            </a:r>
            <a:r>
              <a:rPr sz="1950" spc="250" dirty="0">
                <a:latin typeface="Georgia"/>
                <a:cs typeface="Georgia"/>
              </a:rPr>
              <a:t>  </a:t>
            </a:r>
            <a:r>
              <a:rPr sz="1950" spc="-25" dirty="0">
                <a:latin typeface="Georgia"/>
                <a:cs typeface="Georgia"/>
              </a:rPr>
              <a:t>он </a:t>
            </a:r>
            <a:r>
              <a:rPr sz="1950" dirty="0">
                <a:latin typeface="Georgia"/>
                <a:cs typeface="Georgia"/>
              </a:rPr>
              <a:t>должен</a:t>
            </a:r>
            <a:r>
              <a:rPr sz="1950" spc="114" dirty="0">
                <a:latin typeface="Georgia"/>
                <a:cs typeface="Georgia"/>
              </a:rPr>
              <a:t>  </a:t>
            </a:r>
            <a:r>
              <a:rPr sz="1950" dirty="0">
                <a:latin typeface="Georgia"/>
                <a:cs typeface="Georgia"/>
              </a:rPr>
              <a:t>общаться</a:t>
            </a:r>
            <a:r>
              <a:rPr sz="1950" spc="150" dirty="0">
                <a:latin typeface="Georgia"/>
                <a:cs typeface="Georgia"/>
              </a:rPr>
              <a:t>  </a:t>
            </a:r>
            <a:r>
              <a:rPr sz="1950" dirty="0">
                <a:latin typeface="Georgia"/>
                <a:cs typeface="Georgia"/>
              </a:rPr>
              <a:t>со</a:t>
            </a:r>
            <a:r>
              <a:rPr sz="1950" spc="150" dirty="0">
                <a:latin typeface="Georgia"/>
                <a:cs typeface="Georgia"/>
              </a:rPr>
              <a:t>  </a:t>
            </a:r>
            <a:r>
              <a:rPr sz="1950" dirty="0">
                <a:latin typeface="Georgia"/>
                <a:cs typeface="Georgia"/>
              </a:rPr>
              <a:t>сверстниками,</a:t>
            </a:r>
            <a:r>
              <a:rPr sz="1950" spc="150" dirty="0">
                <a:latin typeface="Georgia"/>
                <a:cs typeface="Georgia"/>
              </a:rPr>
              <a:t>  </a:t>
            </a:r>
            <a:r>
              <a:rPr sz="1950" dirty="0">
                <a:latin typeface="Georgia"/>
                <a:cs typeface="Georgia"/>
              </a:rPr>
              <a:t>играть,</a:t>
            </a:r>
            <a:r>
              <a:rPr sz="1950" spc="155" dirty="0">
                <a:latin typeface="Georgia"/>
                <a:cs typeface="Georgia"/>
              </a:rPr>
              <a:t>  </a:t>
            </a:r>
            <a:r>
              <a:rPr sz="1950" dirty="0">
                <a:latin typeface="Georgia"/>
                <a:cs typeface="Georgia"/>
              </a:rPr>
              <a:t>у</a:t>
            </a:r>
            <a:r>
              <a:rPr sz="1950" spc="100" dirty="0">
                <a:latin typeface="Georgia"/>
                <a:cs typeface="Georgia"/>
              </a:rPr>
              <a:t>  </a:t>
            </a:r>
            <a:r>
              <a:rPr sz="1950" dirty="0">
                <a:latin typeface="Georgia"/>
                <a:cs typeface="Georgia"/>
              </a:rPr>
              <a:t>него</a:t>
            </a:r>
            <a:r>
              <a:rPr sz="1950" spc="150" dirty="0">
                <a:latin typeface="Georgia"/>
                <a:cs typeface="Georgia"/>
              </a:rPr>
              <a:t>  </a:t>
            </a:r>
            <a:r>
              <a:rPr sz="1950" spc="-10" dirty="0">
                <a:latin typeface="Georgia"/>
                <a:cs typeface="Georgia"/>
              </a:rPr>
              <a:t>должны </a:t>
            </a:r>
            <a:r>
              <a:rPr sz="1950" dirty="0">
                <a:latin typeface="Georgia"/>
                <a:cs typeface="Georgia"/>
              </a:rPr>
              <a:t>развиваться</a:t>
            </a:r>
            <a:r>
              <a:rPr sz="1950" spc="15" dirty="0">
                <a:latin typeface="Georgia"/>
                <a:cs typeface="Georgia"/>
              </a:rPr>
              <a:t>  </a:t>
            </a:r>
            <a:r>
              <a:rPr sz="1950" dirty="0">
                <a:latin typeface="Georgia"/>
                <a:cs typeface="Georgia"/>
              </a:rPr>
              <a:t>основные</a:t>
            </a:r>
            <a:r>
              <a:rPr sz="1950" spc="49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психологические</a:t>
            </a:r>
            <a:r>
              <a:rPr sz="1950" spc="484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функции.</a:t>
            </a:r>
            <a:r>
              <a:rPr sz="1950" spc="10" dirty="0">
                <a:latin typeface="Georgia"/>
                <a:cs typeface="Georgia"/>
              </a:rPr>
              <a:t>  </a:t>
            </a:r>
            <a:r>
              <a:rPr sz="1950" dirty="0">
                <a:latin typeface="Georgia"/>
                <a:cs typeface="Georgia"/>
              </a:rPr>
              <a:t>А</a:t>
            </a:r>
            <a:r>
              <a:rPr sz="1950" spc="40" dirty="0">
                <a:latin typeface="Georgia"/>
                <a:cs typeface="Georgia"/>
              </a:rPr>
              <a:t>  </a:t>
            </a:r>
            <a:r>
              <a:rPr sz="1950" dirty="0">
                <a:latin typeface="Georgia"/>
                <a:cs typeface="Georgia"/>
              </a:rPr>
              <a:t>в</a:t>
            </a:r>
            <a:r>
              <a:rPr sz="1950" spc="495" dirty="0">
                <a:latin typeface="Georgia"/>
                <a:cs typeface="Georgia"/>
              </a:rPr>
              <a:t> </a:t>
            </a:r>
            <a:r>
              <a:rPr sz="1950" spc="-10" dirty="0">
                <a:latin typeface="Georgia"/>
                <a:cs typeface="Georgia"/>
              </a:rPr>
              <a:t>школе </a:t>
            </a:r>
            <a:r>
              <a:rPr sz="1950" dirty="0">
                <a:latin typeface="Georgia"/>
                <a:cs typeface="Georgia"/>
              </a:rPr>
              <a:t>его</a:t>
            </a:r>
            <a:r>
              <a:rPr sz="1950" spc="8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уже</a:t>
            </a:r>
            <a:r>
              <a:rPr sz="1950" spc="14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потом</a:t>
            </a:r>
            <a:r>
              <a:rPr sz="1950" spc="3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научат</a:t>
            </a:r>
            <a:r>
              <a:rPr sz="1950" spc="110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читать</a:t>
            </a:r>
            <a:r>
              <a:rPr sz="1950" spc="125" dirty="0">
                <a:latin typeface="Georgia"/>
                <a:cs typeface="Georgia"/>
              </a:rPr>
              <a:t> </a:t>
            </a:r>
            <a:r>
              <a:rPr sz="1950" dirty="0">
                <a:latin typeface="Georgia"/>
                <a:cs typeface="Georgia"/>
              </a:rPr>
              <a:t>и</a:t>
            </a:r>
            <a:r>
              <a:rPr sz="1950" spc="50" dirty="0">
                <a:latin typeface="Georgia"/>
                <a:cs typeface="Georgia"/>
              </a:rPr>
              <a:t> </a:t>
            </a:r>
            <a:r>
              <a:rPr sz="1950" spc="-10" dirty="0">
                <a:latin typeface="Georgia"/>
                <a:cs typeface="Georgia"/>
              </a:rPr>
              <a:t>писать»</a:t>
            </a:r>
            <a:endParaRPr sz="1950">
              <a:latin typeface="Georgia"/>
              <a:cs typeface="Georgia"/>
            </a:endParaRPr>
          </a:p>
          <a:p>
            <a:pPr marL="2834005" marR="444500" algn="just">
              <a:lnSpc>
                <a:spcPts val="3490"/>
              </a:lnSpc>
              <a:spcBef>
                <a:spcPts val="100"/>
              </a:spcBef>
            </a:pPr>
            <a:r>
              <a:rPr sz="1950" b="1" dirty="0">
                <a:latin typeface="Georgia"/>
                <a:cs typeface="Georgia"/>
              </a:rPr>
              <a:t>Министр</a:t>
            </a:r>
            <a:r>
              <a:rPr sz="1950" b="1" spc="195" dirty="0">
                <a:latin typeface="Georgia"/>
                <a:cs typeface="Georgia"/>
              </a:rPr>
              <a:t> </a:t>
            </a:r>
            <a:r>
              <a:rPr sz="1950" b="1" dirty="0">
                <a:latin typeface="Georgia"/>
                <a:cs typeface="Georgia"/>
              </a:rPr>
              <a:t>просвещения</a:t>
            </a:r>
            <a:r>
              <a:rPr sz="1950" b="1" spc="245" dirty="0">
                <a:latin typeface="Georgia"/>
                <a:cs typeface="Georgia"/>
              </a:rPr>
              <a:t> </a:t>
            </a:r>
            <a:r>
              <a:rPr sz="1950" b="1" spc="-10" dirty="0">
                <a:latin typeface="Georgia"/>
                <a:cs typeface="Georgia"/>
              </a:rPr>
              <a:t>России </a:t>
            </a:r>
            <a:r>
              <a:rPr sz="1950" b="1" dirty="0">
                <a:latin typeface="Georgia"/>
                <a:cs typeface="Georgia"/>
              </a:rPr>
              <a:t>Кравцов</a:t>
            </a:r>
            <a:r>
              <a:rPr sz="1950" b="1" spc="210" dirty="0">
                <a:latin typeface="Georgia"/>
                <a:cs typeface="Georgia"/>
              </a:rPr>
              <a:t> </a:t>
            </a:r>
            <a:r>
              <a:rPr sz="1950" b="1" dirty="0">
                <a:latin typeface="Georgia"/>
                <a:cs typeface="Georgia"/>
              </a:rPr>
              <a:t>Сергей</a:t>
            </a:r>
            <a:r>
              <a:rPr sz="1950" b="1" spc="60" dirty="0">
                <a:latin typeface="Georgia"/>
                <a:cs typeface="Georgia"/>
              </a:rPr>
              <a:t> </a:t>
            </a:r>
            <a:r>
              <a:rPr sz="1950" b="1" spc="-10" dirty="0">
                <a:latin typeface="Georgia"/>
                <a:cs typeface="Georgia"/>
              </a:rPr>
              <a:t>Сергеевич</a:t>
            </a:r>
            <a:endParaRPr sz="195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" y="441959"/>
            <a:ext cx="3569970" cy="37909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8279" y="617219"/>
            <a:ext cx="2880360" cy="23164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29429" y="1170051"/>
            <a:ext cx="4829810" cy="4999990"/>
            <a:chOff x="4329429" y="1170051"/>
            <a:chExt cx="4829810" cy="4999990"/>
          </a:xfrm>
        </p:grpSpPr>
        <p:sp>
          <p:nvSpPr>
            <p:cNvPr id="4" name="object 4"/>
            <p:cNvSpPr/>
            <p:nvPr/>
          </p:nvSpPr>
          <p:spPr>
            <a:xfrm>
              <a:off x="6012179" y="1176401"/>
              <a:ext cx="3131820" cy="3131820"/>
            </a:xfrm>
            <a:custGeom>
              <a:avLst/>
              <a:gdLst/>
              <a:ahLst/>
              <a:cxnLst/>
              <a:rect l="l" t="t" r="r" b="b"/>
              <a:pathLst>
                <a:path w="3131820" h="3131820">
                  <a:moveTo>
                    <a:pt x="3131819" y="0"/>
                  </a:moveTo>
                  <a:lnTo>
                    <a:pt x="0" y="313181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35779" y="1355343"/>
              <a:ext cx="4808220" cy="4808855"/>
            </a:xfrm>
            <a:custGeom>
              <a:avLst/>
              <a:gdLst/>
              <a:ahLst/>
              <a:cxnLst/>
              <a:rect l="l" t="t" r="r" b="b"/>
              <a:pathLst>
                <a:path w="4808220" h="4808855">
                  <a:moveTo>
                    <a:pt x="4808220" y="0"/>
                  </a:moveTo>
                  <a:lnTo>
                    <a:pt x="0" y="4808232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27319" y="1470659"/>
              <a:ext cx="3912235" cy="3912235"/>
            </a:xfrm>
            <a:custGeom>
              <a:avLst/>
              <a:gdLst/>
              <a:ahLst/>
              <a:cxnLst/>
              <a:rect l="l" t="t" r="r" b="b"/>
              <a:pathLst>
                <a:path w="3912234" h="3912235">
                  <a:moveTo>
                    <a:pt x="3912107" y="0"/>
                  </a:moveTo>
                  <a:lnTo>
                    <a:pt x="0" y="391210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03519" y="1310639"/>
              <a:ext cx="3839845" cy="3888104"/>
            </a:xfrm>
            <a:custGeom>
              <a:avLst/>
              <a:gdLst/>
              <a:ahLst/>
              <a:cxnLst/>
              <a:rect l="l" t="t" r="r" b="b"/>
              <a:pathLst>
                <a:path w="3839845" h="3888104">
                  <a:moveTo>
                    <a:pt x="3839463" y="0"/>
                  </a:moveTo>
                  <a:lnTo>
                    <a:pt x="0" y="3839464"/>
                  </a:lnTo>
                </a:path>
                <a:path w="3839845" h="3888104">
                  <a:moveTo>
                    <a:pt x="3834383" y="457200"/>
                  </a:moveTo>
                  <a:lnTo>
                    <a:pt x="403859" y="3887724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55800" y="153352"/>
            <a:ext cx="512000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u="sng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Какая</a:t>
            </a:r>
            <a:r>
              <a:rPr sz="2800" u="sng" spc="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цель</a:t>
            </a:r>
            <a:r>
              <a:rPr sz="2800" u="sng" spc="-8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у</a:t>
            </a:r>
            <a:r>
              <a:rPr sz="2800" u="sng" spc="-3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внедрения</a:t>
            </a:r>
            <a:r>
              <a:rPr sz="2800" u="sng" spc="-15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ФОП</a:t>
            </a:r>
            <a:r>
              <a:rPr sz="2800" u="sng" spc="-10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ДО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372" y="1007808"/>
            <a:ext cx="8678545" cy="25914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Организовать</a:t>
            </a:r>
            <a:r>
              <a:rPr sz="2800" spc="6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обучение</a:t>
            </a:r>
            <a:r>
              <a:rPr sz="2800" spc="6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6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воспитание</a:t>
            </a:r>
            <a:r>
              <a:rPr sz="2800" spc="6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дошкольника </a:t>
            </a:r>
            <a:r>
              <a:rPr sz="2800" dirty="0">
                <a:latin typeface="Calibri"/>
                <a:cs typeface="Calibri"/>
              </a:rPr>
              <a:t>как</a:t>
            </a:r>
            <a:r>
              <a:rPr sz="2800" spc="555" dirty="0">
                <a:latin typeface="Calibri"/>
                <a:cs typeface="Calibri"/>
              </a:rPr>
              <a:t>     </a:t>
            </a:r>
            <a:r>
              <a:rPr sz="2800" dirty="0">
                <a:latin typeface="Calibri"/>
                <a:cs typeface="Calibri"/>
              </a:rPr>
              <a:t>гражданина</a:t>
            </a:r>
            <a:r>
              <a:rPr sz="2800" spc="570" dirty="0">
                <a:latin typeface="Calibri"/>
                <a:cs typeface="Calibri"/>
              </a:rPr>
              <a:t>     </a:t>
            </a:r>
            <a:r>
              <a:rPr sz="2800" dirty="0">
                <a:latin typeface="Calibri"/>
                <a:cs typeface="Calibri"/>
              </a:rPr>
              <a:t>Российской</a:t>
            </a:r>
            <a:r>
              <a:rPr sz="2800" spc="540" dirty="0">
                <a:latin typeface="Calibri"/>
                <a:cs typeface="Calibri"/>
              </a:rPr>
              <a:t>     </a:t>
            </a:r>
            <a:r>
              <a:rPr sz="2800" spc="-10" dirty="0">
                <a:latin typeface="Calibri"/>
                <a:cs typeface="Calibri"/>
              </a:rPr>
              <a:t>Федерации, </a:t>
            </a:r>
            <a:r>
              <a:rPr sz="2800" dirty="0">
                <a:latin typeface="Calibri"/>
                <a:cs typeface="Calibri"/>
              </a:rPr>
              <a:t>формировать</a:t>
            </a:r>
            <a:r>
              <a:rPr sz="2800" spc="3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основы</a:t>
            </a:r>
            <a:r>
              <a:rPr sz="2800" spc="3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его</a:t>
            </a:r>
            <a:r>
              <a:rPr sz="2800" spc="3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гражданской</a:t>
            </a:r>
            <a:r>
              <a:rPr sz="2800" spc="3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3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культурной идентичности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доступными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возрасту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средствами;</a:t>
            </a:r>
            <a:endParaRPr sz="2800">
              <a:latin typeface="Calibri"/>
              <a:cs typeface="Calibri"/>
            </a:endParaRPr>
          </a:p>
          <a:p>
            <a:pPr marL="469900" marR="12700" indent="-457834" algn="just">
              <a:lnSpc>
                <a:spcPct val="100000"/>
              </a:lnSpc>
              <a:spcBef>
                <a:spcPts val="15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создать</a:t>
            </a:r>
            <a:r>
              <a:rPr sz="2800" spc="60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единое</a:t>
            </a:r>
            <a:r>
              <a:rPr sz="2800" spc="60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ядро</a:t>
            </a:r>
            <a:r>
              <a:rPr sz="2800" spc="58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содержания</a:t>
            </a:r>
            <a:r>
              <a:rPr sz="2800" spc="610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дошкольного образования;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372" y="3570922"/>
            <a:ext cx="318516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469900" algn="l"/>
                <a:tab pos="2056764" algn="l"/>
              </a:tabLst>
            </a:pPr>
            <a:r>
              <a:rPr sz="2800" spc="-10" dirty="0">
                <a:latin typeface="Calibri"/>
                <a:cs typeface="Calibri"/>
              </a:rPr>
              <a:t>создать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единое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1010" y="3570922"/>
            <a:ext cx="50907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59990" algn="l"/>
              </a:tabLst>
            </a:pPr>
            <a:r>
              <a:rPr sz="2800" spc="-10" dirty="0">
                <a:latin typeface="Calibri"/>
                <a:cs typeface="Calibri"/>
              </a:rPr>
              <a:t>федеральное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образовательное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890" y="3997896"/>
            <a:ext cx="8216900" cy="1737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20"/>
              </a:spcBef>
            </a:pPr>
            <a:r>
              <a:rPr sz="2800" dirty="0">
                <a:latin typeface="Calibri"/>
                <a:cs typeface="Calibri"/>
              </a:rPr>
              <a:t>пространство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воспитания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обучения</a:t>
            </a:r>
            <a:r>
              <a:rPr sz="2800" spc="2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детей,</a:t>
            </a:r>
            <a:r>
              <a:rPr sz="2800" spc="2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которое </a:t>
            </a:r>
            <a:r>
              <a:rPr sz="2800" dirty="0">
                <a:latin typeface="Calibri"/>
                <a:cs typeface="Calibri"/>
              </a:rPr>
              <a:t>обеспечит</a:t>
            </a:r>
            <a:r>
              <a:rPr sz="2800" spc="415" dirty="0">
                <a:latin typeface="Calibri"/>
                <a:cs typeface="Calibri"/>
              </a:rPr>
              <a:t>  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420" dirty="0">
                <a:latin typeface="Calibri"/>
                <a:cs typeface="Calibri"/>
              </a:rPr>
              <a:t>   </a:t>
            </a:r>
            <a:r>
              <a:rPr sz="2800" dirty="0">
                <a:latin typeface="Calibri"/>
                <a:cs typeface="Calibri"/>
              </a:rPr>
              <a:t>ребенку,</a:t>
            </a:r>
            <a:r>
              <a:rPr sz="2800" spc="430" dirty="0">
                <a:latin typeface="Calibri"/>
                <a:cs typeface="Calibri"/>
              </a:rPr>
              <a:t>  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400" dirty="0">
                <a:latin typeface="Calibri"/>
                <a:cs typeface="Calibri"/>
              </a:rPr>
              <a:t>   </a:t>
            </a:r>
            <a:r>
              <a:rPr sz="2800" dirty="0">
                <a:latin typeface="Calibri"/>
                <a:cs typeface="Calibri"/>
              </a:rPr>
              <a:t>родителям</a:t>
            </a:r>
            <a:r>
              <a:rPr sz="2800" spc="405" dirty="0">
                <a:latin typeface="Calibri"/>
                <a:cs typeface="Calibri"/>
              </a:rPr>
              <a:t>   </a:t>
            </a:r>
            <a:r>
              <a:rPr sz="2800" spc="-10" dirty="0">
                <a:latin typeface="Calibri"/>
                <a:cs typeface="Calibri"/>
              </a:rPr>
              <a:t>равные, </a:t>
            </a:r>
            <a:r>
              <a:rPr sz="2800" dirty="0">
                <a:latin typeface="Calibri"/>
                <a:cs typeface="Calibri"/>
              </a:rPr>
              <a:t>качественные</a:t>
            </a:r>
            <a:r>
              <a:rPr sz="2800" spc="34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условия</a:t>
            </a:r>
            <a:r>
              <a:rPr sz="2800" spc="35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дошкольного</a:t>
            </a:r>
            <a:r>
              <a:rPr sz="2800" spc="350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образования, </a:t>
            </a:r>
            <a:r>
              <a:rPr sz="2800" dirty="0">
                <a:latin typeface="Calibri"/>
                <a:cs typeface="Calibri"/>
              </a:rPr>
              <a:t>вне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зависимости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от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места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проживания.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8454" y="414909"/>
            <a:ext cx="3311525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u="sng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Что</a:t>
            </a:r>
            <a:r>
              <a:rPr sz="2800" u="sng" spc="-6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входит</a:t>
            </a:r>
            <a:r>
              <a:rPr sz="2800" u="sng" spc="-6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в</a:t>
            </a:r>
            <a:r>
              <a:rPr sz="2800" u="sng" spc="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ФОП</a:t>
            </a:r>
            <a:r>
              <a:rPr sz="2800" u="sng" spc="-8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ДО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0" dirty="0"/>
              <a:t>Учебно-</a:t>
            </a:r>
            <a:r>
              <a:rPr spc="-10" dirty="0"/>
              <a:t>методическая</a:t>
            </a:r>
            <a:r>
              <a:rPr spc="-85" dirty="0"/>
              <a:t> </a:t>
            </a:r>
            <a:r>
              <a:rPr spc="-10" dirty="0"/>
              <a:t>документация:</a:t>
            </a: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</a:tabLst>
            </a:pPr>
            <a:r>
              <a:rPr u="none" dirty="0"/>
              <a:t>федеральная</a:t>
            </a:r>
            <a:r>
              <a:rPr u="none" spc="-70" dirty="0"/>
              <a:t> </a:t>
            </a:r>
            <a:r>
              <a:rPr u="none" dirty="0"/>
              <a:t>рабочая</a:t>
            </a:r>
            <a:r>
              <a:rPr u="none" spc="-105" dirty="0"/>
              <a:t> </a:t>
            </a:r>
            <a:r>
              <a:rPr u="none" dirty="0"/>
              <a:t>программа</a:t>
            </a:r>
            <a:r>
              <a:rPr u="none" spc="-125" dirty="0"/>
              <a:t> </a:t>
            </a:r>
            <a:r>
              <a:rPr u="none" spc="-10" dirty="0"/>
              <a:t>воспитания;</a:t>
            </a: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</a:tabLst>
            </a:pPr>
            <a:r>
              <a:rPr u="none" spc="-10" dirty="0"/>
              <a:t>федеральный</a:t>
            </a:r>
            <a:r>
              <a:rPr u="none" spc="-70" dirty="0"/>
              <a:t> </a:t>
            </a:r>
            <a:r>
              <a:rPr u="none" dirty="0"/>
              <a:t>календарный</a:t>
            </a:r>
            <a:r>
              <a:rPr u="none" spc="-114" dirty="0"/>
              <a:t> </a:t>
            </a:r>
            <a:r>
              <a:rPr u="none" spc="-20" dirty="0"/>
              <a:t>план</a:t>
            </a: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</a:tabLst>
            </a:pPr>
            <a:r>
              <a:rPr u="none" spc="-10" dirty="0"/>
              <a:t>воспитательной</a:t>
            </a:r>
            <a:r>
              <a:rPr u="none" spc="-40" dirty="0"/>
              <a:t> </a:t>
            </a:r>
            <a:r>
              <a:rPr u="none" spc="-10" dirty="0"/>
              <a:t>работы;</a:t>
            </a: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u="none" dirty="0"/>
              <a:t>примерный</a:t>
            </a:r>
            <a:r>
              <a:rPr u="none" spc="-80" dirty="0"/>
              <a:t> </a:t>
            </a:r>
            <a:r>
              <a:rPr u="none" dirty="0"/>
              <a:t>режим</a:t>
            </a:r>
            <a:r>
              <a:rPr u="none" spc="5" dirty="0"/>
              <a:t> </a:t>
            </a:r>
            <a:r>
              <a:rPr u="none" dirty="0"/>
              <a:t>и</a:t>
            </a:r>
            <a:r>
              <a:rPr u="none" spc="-85" dirty="0"/>
              <a:t> </a:t>
            </a:r>
            <a:r>
              <a:rPr u="none" dirty="0"/>
              <a:t>распорядок</a:t>
            </a:r>
            <a:r>
              <a:rPr u="none" spc="-135" dirty="0"/>
              <a:t> </a:t>
            </a:r>
            <a:r>
              <a:rPr u="none" spc="-25" dirty="0"/>
              <a:t>дня</a:t>
            </a: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</a:tabLst>
            </a:pPr>
            <a:r>
              <a:rPr u="none" spc="-10" dirty="0"/>
              <a:t>групп.</a:t>
            </a:r>
          </a:p>
          <a:p>
            <a:pPr marL="1637030" marR="454025" algn="ctr">
              <a:lnSpc>
                <a:spcPct val="100000"/>
              </a:lnSpc>
              <a:spcBef>
                <a:spcPts val="5"/>
              </a:spcBef>
            </a:pPr>
            <a:r>
              <a:rPr u="none" dirty="0"/>
              <a:t>Единые</a:t>
            </a:r>
            <a:r>
              <a:rPr u="none" spc="-55" dirty="0"/>
              <a:t> </a:t>
            </a:r>
            <a:r>
              <a:rPr u="none" dirty="0"/>
              <a:t>для</a:t>
            </a:r>
            <a:r>
              <a:rPr u="none" spc="-30" dirty="0"/>
              <a:t> </a:t>
            </a:r>
            <a:r>
              <a:rPr u="none" spc="-10" dirty="0"/>
              <a:t>Российской</a:t>
            </a:r>
            <a:r>
              <a:rPr u="none" spc="-100" dirty="0"/>
              <a:t> </a:t>
            </a:r>
            <a:r>
              <a:rPr u="none" spc="-10" dirty="0"/>
              <a:t>Федерации </a:t>
            </a:r>
            <a:r>
              <a:rPr u="none" dirty="0"/>
              <a:t>базовые</a:t>
            </a:r>
            <a:r>
              <a:rPr u="none" spc="-100" dirty="0"/>
              <a:t> </a:t>
            </a:r>
            <a:r>
              <a:rPr u="none" dirty="0"/>
              <a:t>объем</a:t>
            </a:r>
            <a:r>
              <a:rPr u="none" spc="-65" dirty="0"/>
              <a:t> </a:t>
            </a:r>
            <a:r>
              <a:rPr u="none" dirty="0"/>
              <a:t>и</a:t>
            </a:r>
            <a:r>
              <a:rPr u="none" spc="20" dirty="0"/>
              <a:t> </a:t>
            </a:r>
            <a:r>
              <a:rPr u="none" spc="-10" dirty="0"/>
              <a:t>содержание</a:t>
            </a:r>
          </a:p>
          <a:p>
            <a:pPr marL="1179195" marR="5080" algn="ctr">
              <a:lnSpc>
                <a:spcPct val="100000"/>
              </a:lnSpc>
              <a:spcBef>
                <a:spcPts val="5"/>
              </a:spcBef>
            </a:pPr>
            <a:r>
              <a:rPr u="none" spc="-20" dirty="0"/>
              <a:t>дошкольного</a:t>
            </a:r>
            <a:r>
              <a:rPr u="none" spc="-45" dirty="0"/>
              <a:t> </a:t>
            </a:r>
            <a:r>
              <a:rPr u="none" dirty="0"/>
              <a:t>образования,</a:t>
            </a:r>
            <a:r>
              <a:rPr u="none" spc="-105" dirty="0"/>
              <a:t> </a:t>
            </a:r>
            <a:r>
              <a:rPr u="none" spc="-10" dirty="0"/>
              <a:t>планируемые </a:t>
            </a:r>
            <a:r>
              <a:rPr u="none" spc="-20" dirty="0"/>
              <a:t>результаты</a:t>
            </a:r>
            <a:r>
              <a:rPr u="none" spc="-95" dirty="0"/>
              <a:t> </a:t>
            </a:r>
            <a:r>
              <a:rPr u="none" dirty="0"/>
              <a:t>освоения</a:t>
            </a:r>
            <a:r>
              <a:rPr u="none" spc="-90" dirty="0"/>
              <a:t> </a:t>
            </a:r>
            <a:r>
              <a:rPr u="none" spc="-10" dirty="0"/>
              <a:t>образовательной программы.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1630" y="271208"/>
            <a:ext cx="6532245" cy="883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818765" marR="5080" indent="-2806700">
              <a:lnSpc>
                <a:spcPct val="100000"/>
              </a:lnSpc>
              <a:spcBef>
                <a:spcPts val="120"/>
              </a:spcBef>
            </a:pP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Что</a:t>
            </a:r>
            <a:r>
              <a:rPr sz="2800" b="1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будет</a:t>
            </a:r>
            <a:r>
              <a:rPr sz="28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обязательным</a:t>
            </a:r>
            <a:r>
              <a:rPr sz="2800" b="1" u="sng" spc="-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для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всех</a:t>
            </a:r>
            <a:r>
              <a:rPr sz="2800" b="1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детских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садов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1610" y="1552892"/>
            <a:ext cx="6847205" cy="24631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983615">
              <a:lnSpc>
                <a:spcPct val="101699"/>
              </a:lnSpc>
              <a:spcBef>
                <a:spcPts val="65"/>
              </a:spcBef>
            </a:pPr>
            <a:r>
              <a:rPr sz="3150" dirty="0">
                <a:solidFill>
                  <a:srgbClr val="001F5F"/>
                </a:solidFill>
                <a:latin typeface="Calibri"/>
                <a:cs typeface="Calibri"/>
              </a:rPr>
              <a:t>ФОП</a:t>
            </a:r>
            <a:r>
              <a:rPr sz="315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50" dirty="0">
                <a:solidFill>
                  <a:srgbClr val="001F5F"/>
                </a:solidFill>
                <a:latin typeface="Calibri"/>
                <a:cs typeface="Calibri"/>
              </a:rPr>
              <a:t>ДО</a:t>
            </a:r>
            <a:r>
              <a:rPr sz="315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определяет</a:t>
            </a:r>
            <a:r>
              <a:rPr sz="3150" b="0" spc="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объем, 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содержание,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планируемые</a:t>
            </a:r>
            <a:r>
              <a:rPr sz="3150" b="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результаты 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обязательной</a:t>
            </a:r>
            <a:r>
              <a:rPr sz="3150" b="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части</a:t>
            </a:r>
            <a:r>
              <a:rPr sz="3150" b="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образовательной 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программы</a:t>
            </a:r>
            <a:r>
              <a:rPr sz="3150" b="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дошкольного</a:t>
            </a:r>
            <a:r>
              <a:rPr sz="3150" b="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образования,</a:t>
            </a:r>
            <a:endParaRPr sz="3150">
              <a:latin typeface="Calibri"/>
              <a:cs typeface="Calibri"/>
            </a:endParaRPr>
          </a:p>
          <a:p>
            <a:pPr marL="660400">
              <a:lnSpc>
                <a:spcPct val="100000"/>
              </a:lnSpc>
              <a:spcBef>
                <a:spcPts val="65"/>
              </a:spcBef>
            </a:pP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которую</a:t>
            </a:r>
            <a:r>
              <a:rPr sz="315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реализует</a:t>
            </a:r>
            <a:r>
              <a:rPr sz="3150" b="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детский</a:t>
            </a:r>
            <a:r>
              <a:rPr sz="315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50" b="0" spc="-20" dirty="0">
                <a:solidFill>
                  <a:srgbClr val="000000"/>
                </a:solidFill>
                <a:latin typeface="Calibri"/>
                <a:cs typeface="Calibri"/>
              </a:rPr>
              <a:t>сад.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1150" y="3993515"/>
            <a:ext cx="6582409" cy="24638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93700" marR="5080" indent="-381635">
              <a:lnSpc>
                <a:spcPct val="101699"/>
              </a:lnSpc>
              <a:spcBef>
                <a:spcPts val="70"/>
              </a:spcBef>
            </a:pPr>
            <a:r>
              <a:rPr sz="3150" dirty="0">
                <a:latin typeface="Calibri"/>
                <a:cs typeface="Calibri"/>
              </a:rPr>
              <a:t>Обязательной</a:t>
            </a:r>
            <a:r>
              <a:rPr sz="3150" spc="9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к</a:t>
            </a:r>
            <a:r>
              <a:rPr sz="3150" spc="-1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выполнению</a:t>
            </a:r>
            <a:r>
              <a:rPr sz="3150" spc="18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станет</a:t>
            </a:r>
            <a:r>
              <a:rPr sz="3150" spc="50" dirty="0">
                <a:latin typeface="Calibri"/>
                <a:cs typeface="Calibri"/>
              </a:rPr>
              <a:t> </a:t>
            </a:r>
            <a:r>
              <a:rPr sz="3150" spc="-50" dirty="0">
                <a:latin typeface="Calibri"/>
                <a:cs typeface="Calibri"/>
              </a:rPr>
              <a:t>и </a:t>
            </a:r>
            <a:r>
              <a:rPr sz="3150" dirty="0">
                <a:latin typeface="Calibri"/>
                <a:cs typeface="Calibri"/>
              </a:rPr>
              <a:t>федеральная</a:t>
            </a:r>
            <a:r>
              <a:rPr sz="3150" spc="15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рабочая</a:t>
            </a:r>
            <a:r>
              <a:rPr sz="3150" spc="9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программа</a:t>
            </a:r>
            <a:endParaRPr sz="3150">
              <a:latin typeface="Calibri"/>
              <a:cs typeface="Calibri"/>
            </a:endParaRPr>
          </a:p>
          <a:p>
            <a:pPr marL="233679" marR="226060" indent="624840">
              <a:lnSpc>
                <a:spcPct val="101699"/>
              </a:lnSpc>
            </a:pPr>
            <a:r>
              <a:rPr sz="3150" dirty="0">
                <a:latin typeface="Calibri"/>
                <a:cs typeface="Calibri"/>
              </a:rPr>
              <a:t>воспитания,</a:t>
            </a:r>
            <a:r>
              <a:rPr sz="3150" spc="1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и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федеральный </a:t>
            </a:r>
            <a:r>
              <a:rPr sz="3150" dirty="0">
                <a:latin typeface="Calibri"/>
                <a:cs typeface="Calibri"/>
              </a:rPr>
              <a:t>календарный</a:t>
            </a:r>
            <a:r>
              <a:rPr sz="3150" spc="15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план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воспитательной</a:t>
            </a:r>
            <a:endParaRPr sz="3150">
              <a:latin typeface="Calibri"/>
              <a:cs typeface="Calibri"/>
            </a:endParaRPr>
          </a:p>
          <a:p>
            <a:pPr marL="2620645">
              <a:lnSpc>
                <a:spcPct val="100000"/>
              </a:lnSpc>
              <a:spcBef>
                <a:spcPts val="65"/>
              </a:spcBef>
            </a:pPr>
            <a:r>
              <a:rPr sz="3150" spc="-10" dirty="0">
                <a:latin typeface="Calibri"/>
                <a:cs typeface="Calibri"/>
              </a:rPr>
              <a:t>работы.</a:t>
            </a:r>
            <a:endParaRPr sz="3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4326" y="487045"/>
            <a:ext cx="4647565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u="sng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Как</a:t>
            </a:r>
            <a:r>
              <a:rPr sz="2800" b="1" u="sng" spc="-35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0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будут</a:t>
            </a:r>
            <a:r>
              <a:rPr sz="2800" b="1" u="sng" spc="-30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применять</a:t>
            </a:r>
            <a:r>
              <a:rPr sz="2800" b="1" u="sng" spc="-145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ФОП</a:t>
            </a:r>
            <a:r>
              <a:rPr sz="2800" b="1" u="sng" spc="-45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5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ДО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734" y="1341501"/>
            <a:ext cx="8271509" cy="999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0"/>
              </a:spcBef>
              <a:tabLst>
                <a:tab pos="1400175" algn="l"/>
                <a:tab pos="3062605" algn="l"/>
                <a:tab pos="5076190" algn="l"/>
                <a:tab pos="6266180" algn="l"/>
              </a:tabLst>
            </a:pPr>
            <a:r>
              <a:rPr sz="3150" spc="-25" dirty="0">
                <a:solidFill>
                  <a:srgbClr val="001F5F"/>
                </a:solidFill>
                <a:latin typeface="Calibri"/>
                <a:cs typeface="Calibri"/>
              </a:rPr>
              <a:t>ФОП</a:t>
            </a:r>
            <a:r>
              <a:rPr sz="315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станет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основой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3150" b="0" spc="-25" dirty="0">
                <a:solidFill>
                  <a:srgbClr val="000000"/>
                </a:solidFill>
                <a:latin typeface="Calibri"/>
                <a:cs typeface="Calibri"/>
              </a:rPr>
              <a:t>для</a:t>
            </a:r>
            <a:r>
              <a:rPr sz="315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3150" b="0" spc="-10" dirty="0">
                <a:solidFill>
                  <a:srgbClr val="000000"/>
                </a:solidFill>
                <a:latin typeface="Calibri"/>
                <a:cs typeface="Calibri"/>
              </a:rPr>
              <a:t>разработки образовательной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3876" y="1830006"/>
            <a:ext cx="497840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99970" algn="l"/>
                <a:tab pos="4076700" algn="l"/>
              </a:tabLst>
            </a:pPr>
            <a:r>
              <a:rPr sz="3150" spc="-10" dirty="0">
                <a:latin typeface="Calibri"/>
                <a:cs typeface="Calibri"/>
              </a:rPr>
              <a:t>программы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-10" dirty="0">
                <a:latin typeface="Calibri"/>
                <a:cs typeface="Calibri"/>
              </a:rPr>
              <a:t>детского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-10" dirty="0">
                <a:latin typeface="Calibri"/>
                <a:cs typeface="Calibri"/>
              </a:rPr>
              <a:t>сада.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734" y="2318321"/>
            <a:ext cx="5996305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90370" algn="l"/>
                <a:tab pos="2841625" algn="l"/>
                <a:tab pos="4946650" algn="l"/>
              </a:tabLst>
            </a:pPr>
            <a:r>
              <a:rPr sz="3150" spc="-10" dirty="0">
                <a:latin typeface="Calibri"/>
                <a:cs typeface="Calibri"/>
              </a:rPr>
              <a:t>Детские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-20" dirty="0">
                <a:latin typeface="Calibri"/>
                <a:cs typeface="Calibri"/>
              </a:rPr>
              <a:t>сады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-10" dirty="0">
                <a:latin typeface="Calibri"/>
                <a:cs typeface="Calibri"/>
              </a:rPr>
              <a:t>сохраняют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-10" dirty="0">
                <a:latin typeface="Calibri"/>
                <a:cs typeface="Calibri"/>
              </a:rPr>
              <a:t>право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0468" y="2318321"/>
            <a:ext cx="201803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-10" dirty="0">
                <a:latin typeface="Calibri"/>
                <a:cs typeface="Calibri"/>
              </a:rPr>
              <a:t>разработки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734" y="2806064"/>
            <a:ext cx="759142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60625" algn="l"/>
                <a:tab pos="5732145" algn="l"/>
              </a:tabLst>
            </a:pPr>
            <a:r>
              <a:rPr sz="3150" spc="-10" dirty="0">
                <a:latin typeface="Calibri"/>
                <a:cs typeface="Calibri"/>
              </a:rPr>
              <a:t>собственных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-10" dirty="0">
                <a:latin typeface="Calibri"/>
                <a:cs typeface="Calibri"/>
              </a:rPr>
              <a:t>образовательных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-10" dirty="0">
                <a:latin typeface="Calibri"/>
                <a:cs typeface="Calibri"/>
              </a:rPr>
              <a:t>программ,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3966" y="2806064"/>
            <a:ext cx="44894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50" spc="-25" dirty="0">
                <a:latin typeface="Calibri"/>
                <a:cs typeface="Calibri"/>
              </a:rPr>
              <a:t>но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734" y="3294379"/>
            <a:ext cx="8270240" cy="32575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0"/>
              </a:spcBef>
              <a:tabLst>
                <a:tab pos="706120" algn="l"/>
                <a:tab pos="3123565" algn="l"/>
                <a:tab pos="3642360" algn="l"/>
                <a:tab pos="6334760" algn="l"/>
              </a:tabLst>
            </a:pPr>
            <a:r>
              <a:rPr sz="3150" spc="-25" dirty="0">
                <a:latin typeface="Calibri"/>
                <a:cs typeface="Calibri"/>
              </a:rPr>
              <a:t>их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-10" dirty="0">
                <a:latin typeface="Calibri"/>
                <a:cs typeface="Calibri"/>
              </a:rPr>
              <a:t>содержание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-50" dirty="0">
                <a:latin typeface="Calibri"/>
                <a:cs typeface="Calibri"/>
              </a:rPr>
              <a:t>и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-10" dirty="0">
                <a:latin typeface="Calibri"/>
                <a:cs typeface="Calibri"/>
              </a:rPr>
              <a:t>планируемые</a:t>
            </a:r>
            <a:r>
              <a:rPr sz="3150" dirty="0">
                <a:latin typeface="Calibri"/>
                <a:cs typeface="Calibri"/>
              </a:rPr>
              <a:t>	</a:t>
            </a:r>
            <a:r>
              <a:rPr sz="3150" spc="-10" dirty="0">
                <a:latin typeface="Calibri"/>
                <a:cs typeface="Calibri"/>
              </a:rPr>
              <a:t>результаты </a:t>
            </a:r>
            <a:r>
              <a:rPr sz="3150" dirty="0">
                <a:latin typeface="Calibri"/>
                <a:cs typeface="Calibri"/>
              </a:rPr>
              <a:t>должны</a:t>
            </a:r>
            <a:r>
              <a:rPr sz="3150" spc="8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быть</a:t>
            </a:r>
            <a:r>
              <a:rPr sz="3150" spc="-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не</a:t>
            </a:r>
            <a:r>
              <a:rPr sz="3150" spc="4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ниже,</a:t>
            </a:r>
            <a:r>
              <a:rPr sz="3150" spc="11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чем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в</a:t>
            </a:r>
            <a:r>
              <a:rPr sz="3150" spc="35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ФОП.</a:t>
            </a:r>
            <a:endParaRPr sz="3150">
              <a:latin typeface="Calibri"/>
              <a:cs typeface="Calibri"/>
            </a:endParaRPr>
          </a:p>
          <a:p>
            <a:pPr marR="10160" algn="ctr">
              <a:lnSpc>
                <a:spcPct val="100000"/>
              </a:lnSpc>
              <a:spcBef>
                <a:spcPts val="3415"/>
              </a:spcBef>
            </a:pPr>
            <a:r>
              <a:rPr sz="2800" b="1" u="sng" spc="-10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Когда</a:t>
            </a:r>
            <a:r>
              <a:rPr sz="2800" b="1" u="sng" spc="-40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детские</a:t>
            </a:r>
            <a:r>
              <a:rPr sz="2800" b="1" u="sng" spc="-150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сады</a:t>
            </a:r>
            <a:r>
              <a:rPr sz="2800" b="1" u="sng" spc="-35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перейдут</a:t>
            </a:r>
            <a:r>
              <a:rPr sz="2800" b="1" u="sng" spc="-85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на</a:t>
            </a:r>
            <a:r>
              <a:rPr sz="2800" b="1" u="sng" spc="-25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ФОП</a:t>
            </a:r>
            <a:r>
              <a:rPr sz="2800" b="1" u="sng" spc="-100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5" dirty="0">
                <a:solidFill>
                  <a:srgbClr val="C52223"/>
                </a:solidFill>
                <a:uFill>
                  <a:solidFill>
                    <a:srgbClr val="C52223"/>
                  </a:solidFill>
                </a:uFill>
                <a:latin typeface="Calibri"/>
                <a:cs typeface="Calibri"/>
              </a:rPr>
              <a:t>ДО</a:t>
            </a:r>
            <a:endParaRPr sz="2800">
              <a:latin typeface="Calibri"/>
              <a:cs typeface="Calibri"/>
            </a:endParaRPr>
          </a:p>
          <a:p>
            <a:pPr marR="1905" algn="ctr">
              <a:lnSpc>
                <a:spcPct val="100000"/>
              </a:lnSpc>
              <a:spcBef>
                <a:spcPts val="3379"/>
              </a:spcBef>
            </a:pPr>
            <a:r>
              <a:rPr sz="3150" dirty="0">
                <a:latin typeface="Calibri"/>
                <a:cs typeface="Calibri"/>
              </a:rPr>
              <a:t>Переход</a:t>
            </a:r>
            <a:r>
              <a:rPr sz="3150" spc="4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на</a:t>
            </a:r>
            <a:r>
              <a:rPr sz="3150" spc="15" dirty="0">
                <a:latin typeface="Calibri"/>
                <a:cs typeface="Calibri"/>
              </a:rPr>
              <a:t> </a:t>
            </a:r>
            <a:r>
              <a:rPr sz="3150" b="1" dirty="0">
                <a:solidFill>
                  <a:srgbClr val="001F5F"/>
                </a:solidFill>
                <a:latin typeface="Calibri"/>
                <a:cs typeface="Calibri"/>
              </a:rPr>
              <a:t>ФОП</a:t>
            </a:r>
            <a:r>
              <a:rPr sz="315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запланирован</a:t>
            </a:r>
            <a:r>
              <a:rPr sz="3150" spc="190" dirty="0">
                <a:latin typeface="Calibri"/>
                <a:cs typeface="Calibri"/>
              </a:rPr>
              <a:t> </a:t>
            </a:r>
            <a:r>
              <a:rPr sz="3150" spc="-50" dirty="0">
                <a:latin typeface="Calibri"/>
                <a:cs typeface="Calibri"/>
              </a:rPr>
              <a:t>к</a:t>
            </a:r>
            <a:endParaRPr sz="315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65"/>
              </a:spcBef>
            </a:pPr>
            <a:r>
              <a:rPr sz="3150" b="1" dirty="0">
                <a:solidFill>
                  <a:srgbClr val="FF0000"/>
                </a:solidFill>
                <a:latin typeface="Calibri"/>
                <a:cs typeface="Calibri"/>
              </a:rPr>
              <a:t>1сентября</a:t>
            </a:r>
            <a:r>
              <a:rPr sz="3150" b="1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50" b="1" dirty="0">
                <a:solidFill>
                  <a:srgbClr val="FF0000"/>
                </a:solidFill>
                <a:latin typeface="Calibri"/>
                <a:cs typeface="Calibri"/>
              </a:rPr>
              <a:t>2023</a:t>
            </a:r>
            <a:r>
              <a:rPr sz="3150" b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150" b="1" spc="-20" dirty="0">
                <a:solidFill>
                  <a:srgbClr val="FF0000"/>
                </a:solidFill>
                <a:latin typeface="Calibri"/>
                <a:cs typeface="Calibri"/>
              </a:rPr>
              <a:t>года</a:t>
            </a:r>
            <a:endParaRPr sz="3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302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Спасибо</a:t>
            </a:r>
            <a:r>
              <a:rPr spc="1350" dirty="0"/>
              <a:t> </a:t>
            </a:r>
            <a:r>
              <a:rPr dirty="0"/>
              <a:t>за</a:t>
            </a:r>
            <a:r>
              <a:rPr spc="-30" dirty="0"/>
              <a:t> </a:t>
            </a:r>
            <a:r>
              <a:rPr spc="-10" dirty="0"/>
              <a:t>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365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Родителям о внедрении ФОП ДО:</vt:lpstr>
      <vt:lpstr>Уважаемые родители!</vt:lpstr>
      <vt:lpstr>Презентация PowerPoint</vt:lpstr>
      <vt:lpstr>Презентация PowerPoint</vt:lpstr>
      <vt:lpstr>Какая цель у внедрения ФОП ДО</vt:lpstr>
      <vt:lpstr>Что входит в ФОП ДО</vt:lpstr>
      <vt:lpstr>ФОП ДО определяет объем, содержание, планируемые результаты обязательной части образовательной программы дошкольного образования, которую реализует детский сад.</vt:lpstr>
      <vt:lpstr>ФОП станет основой для разработки образовательной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</cp:revision>
  <dcterms:created xsi:type="dcterms:W3CDTF">2023-11-20T07:24:38Z</dcterms:created>
  <dcterms:modified xsi:type="dcterms:W3CDTF">2023-11-20T07:27:49Z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2023-11-17T00:00:00Z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2023-11-20T00:00:00Z</vt:filetime>
  </property>
  <property fmtid="{D5CDD505-2E9C-101B-9397-08002B2CF9AE}" pid="5" name="Producer">
    <vt:lpwstr>Microsoft® PowerPoint® для Microsoft 365</vt:lpwstr>
  </property>
</Properties>
</file>